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303" r:id="rId4"/>
    <p:sldId id="260" r:id="rId5"/>
    <p:sldId id="287" r:id="rId6"/>
    <p:sldId id="288" r:id="rId7"/>
    <p:sldId id="289" r:id="rId8"/>
    <p:sldId id="305" r:id="rId9"/>
    <p:sldId id="306" r:id="rId10"/>
    <p:sldId id="307" r:id="rId11"/>
    <p:sldId id="308" r:id="rId12"/>
    <p:sldId id="274" r:id="rId13"/>
    <p:sldId id="28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8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317009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PSK Online lecture</a:t>
            </a:r>
          </a:p>
          <a:p>
            <a:pPr algn="ctr"/>
            <a:r>
              <a:rPr lang="en-US" sz="4000" dirty="0" smtClean="0">
                <a:solidFill>
                  <a:schemeClr val="bg1"/>
                </a:solidFill>
                <a:latin typeface="Aharoni" pitchFamily="2" charset="-79"/>
                <a:cs typeface="Aharoni" pitchFamily="2" charset="-79"/>
              </a:rPr>
              <a:t>Chapter </a:t>
            </a:r>
            <a:r>
              <a:rPr lang="en-US" sz="4000" b="1" dirty="0" smtClean="0">
                <a:solidFill>
                  <a:schemeClr val="bg1"/>
                </a:solidFill>
                <a:latin typeface="+mj-lt"/>
                <a:cs typeface="Aharoni" pitchFamily="2" charset="-79"/>
              </a:rPr>
              <a:t>3</a:t>
            </a:r>
            <a:endParaRPr lang="en-US" sz="4000" b="1" dirty="0" smtClean="0">
              <a:latin typeface="+mj-lt"/>
            </a:endParaRPr>
          </a:p>
          <a:p>
            <a:pPr algn="ctr"/>
            <a:r>
              <a:rPr lang="en-US" sz="4000" b="1" dirty="0" smtClean="0">
                <a:solidFill>
                  <a:schemeClr val="bg1"/>
                </a:solidFill>
              </a:rPr>
              <a:t>Scientific Purchasing</a:t>
            </a:r>
            <a:endParaRPr lang="en-US" sz="4000" dirty="0" smtClean="0">
              <a:solidFill>
                <a:schemeClr val="bg1"/>
              </a:solidFill>
            </a:endParaRPr>
          </a:p>
          <a:p>
            <a:pPr algn="ctr"/>
            <a:r>
              <a:rPr lang="en-US" sz="4000" dirty="0" smtClean="0">
                <a:solidFill>
                  <a:schemeClr val="bg1"/>
                </a:solidFill>
                <a:latin typeface="Aharoni" pitchFamily="2" charset="-79"/>
                <a:cs typeface="Aharoni" pitchFamily="2" charset="-79"/>
              </a:rPr>
              <a:t>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3970318"/>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7</a:t>
            </a:r>
            <a:r>
              <a:rPr lang="en-US" sz="2800" dirty="0" smtClean="0">
                <a:solidFill>
                  <a:srgbClr val="FFFF00"/>
                </a:solidFill>
                <a:latin typeface="Aharoni" pitchFamily="2" charset="-79"/>
                <a:cs typeface="Aharoni" pitchFamily="2" charset="-79"/>
              </a:rPr>
              <a:t>. Right Source :-</a:t>
            </a:r>
          </a:p>
          <a:p>
            <a:pPr marL="0" lvl="2">
              <a:buFont typeface="Wingdings" pitchFamily="2" charset="2"/>
              <a:buChar char="Ø"/>
            </a:pPr>
            <a:r>
              <a:rPr lang="en-US" sz="2800" dirty="0" smtClean="0">
                <a:solidFill>
                  <a:schemeClr val="bg1"/>
                </a:solidFill>
                <a:latin typeface="Aharoni" pitchFamily="2" charset="-79"/>
                <a:cs typeface="Aharoni" pitchFamily="2" charset="-79"/>
              </a:rPr>
              <a:t>To select right supplier who provides raw material for the production </a:t>
            </a:r>
          </a:p>
          <a:p>
            <a:pPr marL="0" lvl="2">
              <a:buFont typeface="Wingdings" pitchFamily="2" charset="2"/>
              <a:buChar char="Ø"/>
            </a:pPr>
            <a:r>
              <a:rPr lang="en-US" sz="2800" dirty="0" smtClean="0">
                <a:solidFill>
                  <a:schemeClr val="bg1"/>
                </a:solidFill>
                <a:latin typeface="Aharoni" pitchFamily="2" charset="-79"/>
                <a:cs typeface="Aharoni" pitchFamily="2" charset="-79"/>
              </a:rPr>
              <a:t>Timely supply of goods of the right quality and the right quantity from right suppliers</a:t>
            </a:r>
            <a:r>
              <a:rPr lang="en-US" sz="2800" dirty="0" smtClean="0">
                <a:solidFill>
                  <a:srgbClr val="FFFF00"/>
                </a:solidFill>
                <a:latin typeface="Aharoni" pitchFamily="2" charset="-79"/>
                <a:cs typeface="Aharoni" pitchFamily="2" charset="-79"/>
              </a:rPr>
              <a:t>.</a:t>
            </a:r>
          </a:p>
          <a:p>
            <a:pPr marL="0" lvl="2">
              <a:buFont typeface="Wingdings" pitchFamily="2" charset="2"/>
              <a:buChar char="Ø"/>
            </a:pPr>
            <a:r>
              <a:rPr lang="en-US" sz="2800" dirty="0" smtClean="0">
                <a:solidFill>
                  <a:schemeClr val="bg1"/>
                </a:solidFill>
                <a:latin typeface="Aharoni" pitchFamily="2" charset="-79"/>
                <a:cs typeface="Aharoni" pitchFamily="2" charset="-79"/>
              </a:rPr>
              <a:t>To check the capacity of supplier at least have capacity to provide Inventory for long time such as 5 years.</a:t>
            </a:r>
          </a:p>
          <a:p>
            <a:pPr>
              <a:buFont typeface="Wingdings" pitchFamily="2" charset="2"/>
              <a:buChar char="Ø"/>
            </a:pPr>
            <a:r>
              <a:rPr lang="en-US" sz="2800" dirty="0" smtClean="0">
                <a:solidFill>
                  <a:schemeClr val="bg1"/>
                </a:solidFill>
                <a:latin typeface="Aharoni" pitchFamily="2" charset="-79"/>
                <a:cs typeface="Aharoni" pitchFamily="2" charset="-79"/>
              </a:rPr>
              <a:t>Vendor development programme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686800" cy="98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Q.5 Scientific Purchasing ?</a:t>
            </a:r>
            <a:endParaRPr lang="en-US" sz="2400" dirty="0" smtClean="0"/>
          </a:p>
          <a:p>
            <a:endParaRPr lang="en-US" sz="1600" dirty="0" smtClean="0"/>
          </a:p>
          <a:p>
            <a:r>
              <a:rPr lang="en-US" b="1" dirty="0" smtClean="0"/>
              <a:t>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9220" name="AutoShape 4"/>
          <p:cNvSpPr>
            <a:spLocks/>
          </p:cNvSpPr>
          <p:nvPr/>
        </p:nvSpPr>
        <p:spPr bwMode="auto">
          <a:xfrm>
            <a:off x="3429000" y="1981200"/>
            <a:ext cx="1381125" cy="3276600"/>
          </a:xfrm>
          <a:prstGeom prst="rightBrace">
            <a:avLst>
              <a:gd name="adj1" fmla="val 11782"/>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extBox 11"/>
          <p:cNvSpPr txBox="1"/>
          <p:nvPr/>
        </p:nvSpPr>
        <p:spPr>
          <a:xfrm>
            <a:off x="838200" y="1905000"/>
            <a:ext cx="7696200" cy="3539430"/>
          </a:xfrm>
          <a:prstGeom prst="rect">
            <a:avLst/>
          </a:prstGeom>
          <a:solidFill>
            <a:srgbClr val="FFFF00"/>
          </a:solidFill>
        </p:spPr>
        <p:txBody>
          <a:bodyPr wrap="square" rtlCol="0">
            <a:spAutoFit/>
          </a:bodyPr>
          <a:lstStyle/>
          <a:p>
            <a:pPr lvl="0"/>
            <a:r>
              <a:rPr lang="en-US" sz="3200" b="1" dirty="0" smtClean="0">
                <a:solidFill>
                  <a:srgbClr val="FF0000"/>
                </a:solidFill>
                <a:latin typeface="Aharoni" pitchFamily="2" charset="-79"/>
                <a:cs typeface="Aharoni" pitchFamily="2" charset="-79"/>
              </a:rPr>
              <a:t>Right quality</a:t>
            </a:r>
            <a:endParaRPr lang="en-US" sz="3200" dirty="0" smtClean="0">
              <a:solidFill>
                <a:srgbClr val="FF0000"/>
              </a:solidFill>
              <a:latin typeface="Aharoni" pitchFamily="2" charset="-79"/>
              <a:cs typeface="Aharoni" pitchFamily="2" charset="-79"/>
            </a:endParaRPr>
          </a:p>
          <a:p>
            <a:pPr lvl="0"/>
            <a:r>
              <a:rPr lang="en-US" sz="3200" b="1" dirty="0" smtClean="0">
                <a:solidFill>
                  <a:srgbClr val="FF0000"/>
                </a:solidFill>
                <a:latin typeface="Aharoni" pitchFamily="2" charset="-79"/>
                <a:cs typeface="Aharoni" pitchFamily="2" charset="-79"/>
              </a:rPr>
              <a:t>Right quantity</a:t>
            </a:r>
            <a:endParaRPr lang="en-US" sz="3200" dirty="0" smtClean="0">
              <a:solidFill>
                <a:srgbClr val="FF0000"/>
              </a:solidFill>
              <a:latin typeface="Aharoni" pitchFamily="2" charset="-79"/>
              <a:cs typeface="Aharoni" pitchFamily="2" charset="-79"/>
            </a:endParaRPr>
          </a:p>
          <a:p>
            <a:pPr lvl="0"/>
            <a:r>
              <a:rPr lang="en-US" sz="3200" b="1" dirty="0" smtClean="0">
                <a:solidFill>
                  <a:srgbClr val="FF0000"/>
                </a:solidFill>
                <a:latin typeface="Aharoni" pitchFamily="2" charset="-79"/>
                <a:cs typeface="Aharoni" pitchFamily="2" charset="-79"/>
              </a:rPr>
              <a:t>Right Price</a:t>
            </a:r>
            <a:endParaRPr lang="en-US" sz="3200" dirty="0" smtClean="0">
              <a:solidFill>
                <a:srgbClr val="FF0000"/>
              </a:solidFill>
              <a:latin typeface="Aharoni" pitchFamily="2" charset="-79"/>
              <a:cs typeface="Aharoni" pitchFamily="2" charset="-79"/>
            </a:endParaRPr>
          </a:p>
          <a:p>
            <a:pPr lvl="0"/>
            <a:r>
              <a:rPr lang="en-US" sz="3200" b="1" dirty="0" smtClean="0">
                <a:solidFill>
                  <a:srgbClr val="FF0000"/>
                </a:solidFill>
                <a:latin typeface="Aharoni" pitchFamily="2" charset="-79"/>
                <a:cs typeface="Aharoni" pitchFamily="2" charset="-79"/>
              </a:rPr>
              <a:t>Right Place                     Q</a:t>
            </a:r>
            <a:r>
              <a:rPr lang="en-US" sz="3200" b="1" baseline="30000" dirty="0" smtClean="0">
                <a:solidFill>
                  <a:srgbClr val="FF0000"/>
                </a:solidFill>
                <a:latin typeface="Aharoni" pitchFamily="2" charset="-79"/>
                <a:cs typeface="Aharoni" pitchFamily="2" charset="-79"/>
              </a:rPr>
              <a:t>2 </a:t>
            </a:r>
            <a:r>
              <a:rPr lang="en-US" sz="3200" b="1" dirty="0" smtClean="0">
                <a:solidFill>
                  <a:srgbClr val="FF0000"/>
                </a:solidFill>
                <a:latin typeface="Aharoni" pitchFamily="2" charset="-79"/>
                <a:cs typeface="Aharoni" pitchFamily="2" charset="-79"/>
              </a:rPr>
              <a:t> P</a:t>
            </a:r>
            <a:r>
              <a:rPr lang="en-US" sz="3200" b="1" baseline="30000" dirty="0" smtClean="0">
                <a:solidFill>
                  <a:srgbClr val="FF0000"/>
                </a:solidFill>
                <a:latin typeface="Aharoni" pitchFamily="2" charset="-79"/>
                <a:cs typeface="Aharoni" pitchFamily="2" charset="-79"/>
              </a:rPr>
              <a:t>2  </a:t>
            </a:r>
            <a:r>
              <a:rPr lang="en-US" sz="3200" b="1" dirty="0" smtClean="0">
                <a:solidFill>
                  <a:srgbClr val="FF0000"/>
                </a:solidFill>
                <a:latin typeface="Aharoni" pitchFamily="2" charset="-79"/>
                <a:cs typeface="Aharoni" pitchFamily="2" charset="-79"/>
              </a:rPr>
              <a:t>T</a:t>
            </a:r>
            <a:r>
              <a:rPr lang="en-US" sz="3200" b="1" baseline="30000" dirty="0" smtClean="0">
                <a:solidFill>
                  <a:srgbClr val="FF0000"/>
                </a:solidFill>
                <a:latin typeface="Aharoni" pitchFamily="2" charset="-79"/>
                <a:cs typeface="Aharoni" pitchFamily="2" charset="-79"/>
              </a:rPr>
              <a:t>2 </a:t>
            </a:r>
            <a:r>
              <a:rPr lang="en-US" sz="3200" b="1" dirty="0" smtClean="0">
                <a:solidFill>
                  <a:srgbClr val="FF0000"/>
                </a:solidFill>
                <a:latin typeface="Aharoni" pitchFamily="2" charset="-79"/>
                <a:cs typeface="Aharoni" pitchFamily="2" charset="-79"/>
              </a:rPr>
              <a:t> S</a:t>
            </a:r>
            <a:endParaRPr lang="en-US" sz="3200" dirty="0" smtClean="0">
              <a:solidFill>
                <a:srgbClr val="FF0000"/>
              </a:solidFill>
              <a:latin typeface="Aharoni" pitchFamily="2" charset="-79"/>
              <a:cs typeface="Aharoni" pitchFamily="2" charset="-79"/>
            </a:endParaRPr>
          </a:p>
          <a:p>
            <a:pPr lvl="0"/>
            <a:r>
              <a:rPr lang="en-US" sz="3200" b="1" dirty="0" smtClean="0">
                <a:solidFill>
                  <a:srgbClr val="FF0000"/>
                </a:solidFill>
                <a:latin typeface="Aharoni" pitchFamily="2" charset="-79"/>
                <a:cs typeface="Aharoni" pitchFamily="2" charset="-79"/>
              </a:rPr>
              <a:t>Right Time </a:t>
            </a:r>
            <a:endParaRPr lang="en-US" sz="3200" dirty="0" smtClean="0">
              <a:solidFill>
                <a:srgbClr val="FF0000"/>
              </a:solidFill>
              <a:latin typeface="Aharoni" pitchFamily="2" charset="-79"/>
              <a:cs typeface="Aharoni" pitchFamily="2" charset="-79"/>
            </a:endParaRPr>
          </a:p>
          <a:p>
            <a:pPr lvl="0"/>
            <a:r>
              <a:rPr lang="en-US" sz="3200" b="1" dirty="0" smtClean="0">
                <a:solidFill>
                  <a:srgbClr val="FF0000"/>
                </a:solidFill>
                <a:latin typeface="Aharoni" pitchFamily="2" charset="-79"/>
                <a:cs typeface="Aharoni" pitchFamily="2" charset="-79"/>
              </a:rPr>
              <a:t>Right Transport</a:t>
            </a:r>
            <a:endParaRPr lang="en-US" sz="3200" dirty="0" smtClean="0">
              <a:solidFill>
                <a:srgbClr val="FF0000"/>
              </a:solidFill>
              <a:latin typeface="Aharoni" pitchFamily="2" charset="-79"/>
              <a:cs typeface="Aharoni" pitchFamily="2" charset="-79"/>
            </a:endParaRPr>
          </a:p>
          <a:p>
            <a:r>
              <a:rPr lang="en-US" sz="3200" b="1" dirty="0" smtClean="0">
                <a:solidFill>
                  <a:srgbClr val="FF0000"/>
                </a:solidFill>
                <a:latin typeface="Aharoni" pitchFamily="2" charset="-79"/>
                <a:cs typeface="Aharoni" pitchFamily="2" charset="-79"/>
              </a:rPr>
              <a:t>Right Source </a:t>
            </a:r>
            <a:endParaRPr lang="en-US" sz="3200" dirty="0">
              <a:solidFill>
                <a:srgbClr val="FF0000"/>
              </a:solidFill>
              <a:latin typeface="Aharoni" pitchFamily="2" charset="-79"/>
              <a:cs typeface="Aharoni" pitchFamily="2" charset="-79"/>
            </a:endParaRPr>
          </a:p>
        </p:txBody>
      </p:sp>
      <p:sp>
        <p:nvSpPr>
          <p:cNvPr id="13" name="Right Brace 12"/>
          <p:cNvSpPr/>
          <p:nvPr/>
        </p:nvSpPr>
        <p:spPr>
          <a:xfrm>
            <a:off x="4038600" y="2133600"/>
            <a:ext cx="1143000" cy="3048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amond(in)">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72987 0.22197 C -0.73039 0.21573 -0.73195 0.20948 -0.7316 0.20324 C -0.73039 0.1859 -0.70956 0.18636 -0.70001 0.18451 C -0.68351 0.18613 -0.67136 0.18706 -0.65608 0.19376 C -0.64237 0.20879 -0.62779 0.22567 -0.61581 0.24301 C -0.59949 0.26659 -0.58855 0.29318 -0.57188 0.31538 C -0.56355 0.33758 -0.5547 0.35029 -0.54567 0.37133 C -0.54341 0.37642 -0.54254 0.38266 -0.54029 0.38775 C -0.5297 0.41226 -0.51511 0.43422 -0.50348 0.45781 C -0.49567 0.47353 -0.48456 0.49365 -0.47015 0.49989 C -0.4606 0.50405 -0.44862 0.50428 -0.43855 0.50706 C -0.42466 0.4955 -0.42292 0.48278 -0.41754 0.46266 C -0.40695 0.42359 -0.39879 0.38359 -0.38595 0.34567 C -0.38542 0.32787 -0.38681 0.3096 -0.38421 0.29203 C -0.37883 0.25434 -0.3665 0.23561 -0.35261 0.20555 C -0.34636 0.19214 -0.3422 0.1785 -0.32987 0.17295 C -0.3139 0.17804 -0.3165 0.19792 -0.31233 0.21735 C -0.30643 0.2444 -0.2948 0.27353 -0.28595 0.29896 C -0.27518 0.32972 -0.26372 0.35977 -0.25261 0.39006 C -0.22935 0.45318 -0.20365 0.52833 -0.15435 0.5607 C -0.14619 0.55769 -0.13785 0.55561 -0.12987 0.55145 C -0.12171 0.54729 -0.11563 0.53411 -0.10869 0.5281 C -0.09931 0.51977 -0.08872 0.51446 -0.079 0.50706 C -0.07188 0.49388 -0.06633 0.47908 -0.05782 0.46729 C -0.04619 0.4511 -0.0382 0.44278 -0.02796 0.42289 C -0.0257 0.41318 -0.02258 0.40763 -0.02101 0.39723 C -0.02119 0.39422 -0.02657 0.33827 -0.02275 0.32463 C -0.01997 0.31515 -0.0139 0.30798 -0.01042 0.29896 C -0.00921 0.29203 -0.00869 0.28463 -0.00695 0.27792 C -0.00417 0.26729 0.00954 0.24694 0.01579 0.23815 C 0.01527 0.23353 0.01631 0.22798 0.01405 0.22428 C 0.01128 0.21966 0.00277 0.21758 -0.00174 0.2148 C -0.00765 0.2111 -0.01338 0.20717 -0.01928 0.20324 C -0.03265 0.20555 -0.04654 0.20532 -0.05956 0.21018 C -0.06615 0.21249 -0.07067 0.22128 -0.07709 0.22428 C -0.10209 0.23631 -0.08976 0.23168 -0.11407 0.23815 C -0.13473 0.25688 -0.14306 0.2592 -0.16841 0.26174 C -0.18126 0.26567 -0.19376 0.27214 -0.20695 0.2733 C -0.2264 0.27492 -0.26372 0.2659 -0.28421 0.26174 C -0.3066 0.24972 -0.33056 0.24209 -0.35088 0.22428 C -0.3691 0.20833 -0.38299 0.18382 -0.39827 0.16347 C -0.40435 0.15538 -0.40938 0.14544 -0.41581 0.13758 C -0.41997 0.13295 -0.42588 0.1311 -0.42987 0.12602 C -0.43595 0.11839 -0.44046 0.10914 -0.44567 0.10035 C -0.44931 0.09434 -0.45608 0.08162 -0.45608 0.08162 C -0.4573 0.07631 -0.45834 0.07076 -0.45956 0.06544 C -0.46181 0.05596 -0.46667 0.03723 -0.46667 0.03723 C -0.46876 0.01781 -0.47136 -0.00601 -0.45956 -0.02104 C -0.44792 -0.05225 -0.45608 -0.04416 -0.44202 -0.05387 C -0.43456 -0.07121 -0.43282 -0.08 -0.41754 -0.08416 C -0.38942 -0.10127 -0.38178 -0.09826 -0.3474 -0.10057 C -0.31754 -0.09919 -0.30088 -0.10034 -0.27362 -0.09341 C -0.25591 -0.08878 -0.2389 -0.08115 -0.22101 -0.07722 C -0.21407 -0.07329 -0.2066 -0.07052 -0.20001 -0.06543 C -0.17709 -0.04763 -0.20226 -0.05757 -0.18421 -0.05156 C -0.17292 -0.04393 -0.17345 -0.03722 -0.16841 -0.02104 C -0.1731 0.01688 -0.17466 0.01758 -0.19289 0.05133 C -0.19532 0.05596 -0.20035 0.05665 -0.20348 0.06058 C -0.20921 0.06775 -0.2132 0.07746 -0.21928 0.08417 C -0.23508 0.10128 -0.25886 0.09781 -0.279 0.10266 C -0.32206 0.12602 -0.37188 0.12394 -0.41754 0.12602 C -0.44914 0.12532 -0.48074 0.12509 -0.51233 0.1237 C -0.51876 0.12347 -0.52553 0.12394 -0.5316 0.12139 C -0.54428 0.11607 -0.55574 0.0985 -0.56494 0.08648 C -0.57067 0.07099 -0.57345 0.05573 -0.579 0.03977 C -0.57831 0.02659 -0.57935 0.01295 -0.57709 -2.13873E-6 C -0.5764 -0.00439 -0.57188 -0.00578 -0.57015 -0.00948 C -0.5665 -0.01757 -0.56476 -0.02682 -0.56129 -0.03514 C -0.55365 -0.05364 -0.53994 -0.07306 -0.52796 -0.08647 C -0.51181 -0.1045 -0.49202 -0.11237 -0.47535 -0.12855 C -0.4724 -0.13549 -0.47154 -0.14497 -0.46667 -0.14959 C -0.46025 -0.15583 -0.45122 -0.15491 -0.44376 -0.15884 C -0.4316 -0.16508 -0.42345 -0.17502 -0.41042 -0.17988 C -0.39636 -0.17757 -0.38108 -0.18127 -0.36841 -0.17294 C -0.34046 -0.15445 -0.35713 -0.16393 -0.31754 -0.14728 C -0.30938 -0.13872 -0.30209 -0.12809 -0.29289 -0.12161 C -0.26702 -0.10335 -0.23525 -0.09988 -0.21042 -0.07722 C -0.16963 -0.04 -0.14167 0.01064 -0.10695 0.05596 C -0.10226 0.07654 -0.09584 0.09619 -0.09115 0.11677 C -0.08334 0.15052 -0.08647 0.15237 -0.07362 0.17758 C -0.06963 0.1933 -0.06598 0.20787 -0.05956 0.22197 C -0.05765 0.23168 -0.05904 0.23769 -0.0474 0.22891 C -0.04584 0.22775 -0.04619 0.22428 -0.04567 0.22197 C -0.03976 0.19122 -0.04549 0.21018 -0.03508 0.1822 C -0.0297 0.1311 -0.03838 0.18844 -0.02796 0.15862 C -0.01424 0.11954 -0.03282 0.14914 -0.01233 0.12139 C -0.00817 0.10544 -0.00556 0.08972 -5.55556E-6 0.07469 C 0.00364 0.05018 -5.55556E-6 0.02498 -5.55556E-6 -2.13873E-6 " pathEditMode="relative" ptsTypes="fffffffffffffffffffffffffffffffffffffffffffffffffffffffffffffffffffffffffffffffffffffffA">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1"/>
            <a:ext cx="8610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Q.5 Scientific Purchasing </a:t>
            </a:r>
            <a:endParaRPr lang="en-US" sz="2400" dirty="0"/>
          </a:p>
        </p:txBody>
      </p:sp>
      <p:sp>
        <p:nvSpPr>
          <p:cNvPr id="4" name="TextBox 3"/>
          <p:cNvSpPr txBox="1"/>
          <p:nvPr/>
        </p:nvSpPr>
        <p:spPr>
          <a:xfrm>
            <a:off x="228600" y="2057400"/>
            <a:ext cx="8458200" cy="2308324"/>
          </a:xfrm>
          <a:prstGeom prst="rect">
            <a:avLst/>
          </a:prstGeom>
          <a:noFill/>
        </p:spPr>
        <p:txBody>
          <a:bodyPr wrap="square" rtlCol="0">
            <a:spAutoFit/>
          </a:bodyPr>
          <a:lstStyle/>
          <a:p>
            <a:r>
              <a:rPr lang="en-US" sz="2400" dirty="0" smtClean="0">
                <a:solidFill>
                  <a:schemeClr val="bg1"/>
                </a:solidFill>
                <a:latin typeface="Aharoni" pitchFamily="2" charset="-79"/>
                <a:cs typeface="Aharoni" pitchFamily="2" charset="-79"/>
              </a:rPr>
              <a:t>The term "purchasing" simply describes the process of buying but in a broader sense, the term involves determining the need, selecting the supplier, arriving at proper price, terms, and conditions, issuing the contract or order and following up to ensure proper delivery Importance of Purchasing.</a:t>
            </a:r>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6" name="TextBox 5"/>
          <p:cNvSpPr txBox="1"/>
          <p:nvPr/>
        </p:nvSpPr>
        <p:spPr>
          <a:xfrm>
            <a:off x="457200" y="4572000"/>
            <a:ext cx="8153400" cy="1910779"/>
          </a:xfrm>
          <a:prstGeom prst="rect">
            <a:avLst/>
          </a:prstGeom>
          <a:solidFill>
            <a:srgbClr val="FFFF00"/>
          </a:solidFill>
        </p:spPr>
        <p:txBody>
          <a:bodyPr wrap="square" rtlCol="0">
            <a:spAutoFit/>
          </a:bodyPr>
          <a:lstStyle/>
          <a:p>
            <a:pPr>
              <a:spcAft>
                <a:spcPts val="500"/>
              </a:spcAft>
            </a:pPr>
            <a:r>
              <a:rPr lang="en-US" sz="2400" dirty="0" smtClean="0">
                <a:latin typeface="Arial"/>
              </a:rPr>
              <a:t>Definition</a:t>
            </a:r>
            <a:endParaRPr lang="en-US" dirty="0" smtClean="0"/>
          </a:p>
          <a:p>
            <a:r>
              <a:rPr lang="en-US" b="1" dirty="0" smtClean="0"/>
              <a:t>Scientific purchasing means To purchase Right material at right time at right source from right quality with right terms and conditions  </a:t>
            </a:r>
            <a:endParaRPr lang="en-US" dirty="0" smtClean="0"/>
          </a:p>
          <a:p>
            <a:r>
              <a:rPr lang="en-US" b="1" dirty="0" smtClean="0"/>
              <a:t> Principles or Objectives or "7 R"S</a:t>
            </a:r>
            <a:endParaRPr lang="en-US" dirty="0" smtClean="0"/>
          </a:p>
          <a:p>
            <a:r>
              <a:rPr lang="en-US" dirty="0" smtClean="0"/>
              <a:t/>
            </a:r>
            <a:br>
              <a:rPr lang="en-US" dirty="0" smtClean="0"/>
            </a:br>
            <a:endParaRPr lang="en-US" dirty="0"/>
          </a:p>
        </p:txBody>
      </p:sp>
      <p:sp>
        <p:nvSpPr>
          <p:cNvPr id="7" name="TextBox 6"/>
          <p:cNvSpPr txBox="1"/>
          <p:nvPr/>
        </p:nvSpPr>
        <p:spPr>
          <a:xfrm>
            <a:off x="381000" y="1143000"/>
            <a:ext cx="8229600" cy="461665"/>
          </a:xfrm>
          <a:prstGeom prst="rect">
            <a:avLst/>
          </a:prstGeom>
          <a:noFill/>
        </p:spPr>
        <p:txBody>
          <a:bodyPr wrap="square" rtlCol="0">
            <a:spAutoFit/>
          </a:bodyPr>
          <a:lstStyle/>
          <a:p>
            <a:r>
              <a:rPr lang="en-US" sz="2400" dirty="0" smtClean="0">
                <a:solidFill>
                  <a:srgbClr val="FFFF00"/>
                </a:solidFill>
                <a:latin typeface="Aharoni" pitchFamily="2" charset="-79"/>
                <a:cs typeface="Aharoni" pitchFamily="2" charset="-79"/>
              </a:rPr>
              <a:t>Meaning:-  </a:t>
            </a:r>
            <a:r>
              <a:rPr lang="en-US" sz="2400" dirty="0" smtClean="0">
                <a:solidFill>
                  <a:schemeClr val="bg1"/>
                </a:solidFill>
                <a:latin typeface="Aharoni" pitchFamily="2" charset="-79"/>
                <a:cs typeface="Aharoni" pitchFamily="2" charset="-79"/>
              </a:rPr>
              <a:t>Purchasing means buying the materials.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6"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686800" cy="98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Q.5 Scientific Purchasing ?</a:t>
            </a:r>
            <a:endParaRPr lang="en-US" sz="2400" dirty="0" smtClean="0"/>
          </a:p>
          <a:p>
            <a:endParaRPr lang="en-US" sz="1600" dirty="0" smtClean="0"/>
          </a:p>
          <a:p>
            <a:r>
              <a:rPr lang="en-US" b="1" dirty="0" smtClean="0"/>
              <a:t>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9220" name="AutoShape 4"/>
          <p:cNvSpPr>
            <a:spLocks/>
          </p:cNvSpPr>
          <p:nvPr/>
        </p:nvSpPr>
        <p:spPr bwMode="auto">
          <a:xfrm>
            <a:off x="3429000" y="1981200"/>
            <a:ext cx="1381125" cy="3276600"/>
          </a:xfrm>
          <a:prstGeom prst="rightBrace">
            <a:avLst>
              <a:gd name="adj1" fmla="val 11782"/>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extBox 11"/>
          <p:cNvSpPr txBox="1"/>
          <p:nvPr/>
        </p:nvSpPr>
        <p:spPr>
          <a:xfrm>
            <a:off x="838200" y="1905000"/>
            <a:ext cx="7696200" cy="3539430"/>
          </a:xfrm>
          <a:prstGeom prst="rect">
            <a:avLst/>
          </a:prstGeom>
          <a:solidFill>
            <a:srgbClr val="FFFF00"/>
          </a:solidFill>
        </p:spPr>
        <p:txBody>
          <a:bodyPr wrap="square" rtlCol="0">
            <a:spAutoFit/>
          </a:bodyPr>
          <a:lstStyle/>
          <a:p>
            <a:pPr lvl="0"/>
            <a:r>
              <a:rPr lang="en-US" sz="3200" b="1" dirty="0" smtClean="0">
                <a:solidFill>
                  <a:srgbClr val="FF0000"/>
                </a:solidFill>
                <a:latin typeface="Aharoni" pitchFamily="2" charset="-79"/>
                <a:cs typeface="Aharoni" pitchFamily="2" charset="-79"/>
              </a:rPr>
              <a:t>Right quality</a:t>
            </a:r>
            <a:endParaRPr lang="en-US" sz="3200" dirty="0" smtClean="0">
              <a:solidFill>
                <a:srgbClr val="FF0000"/>
              </a:solidFill>
              <a:latin typeface="Aharoni" pitchFamily="2" charset="-79"/>
              <a:cs typeface="Aharoni" pitchFamily="2" charset="-79"/>
            </a:endParaRPr>
          </a:p>
          <a:p>
            <a:pPr lvl="0"/>
            <a:r>
              <a:rPr lang="en-US" sz="3200" b="1" dirty="0" smtClean="0">
                <a:solidFill>
                  <a:srgbClr val="FF0000"/>
                </a:solidFill>
                <a:latin typeface="Aharoni" pitchFamily="2" charset="-79"/>
                <a:cs typeface="Aharoni" pitchFamily="2" charset="-79"/>
              </a:rPr>
              <a:t>Right quantity</a:t>
            </a:r>
            <a:endParaRPr lang="en-US" sz="3200" dirty="0" smtClean="0">
              <a:solidFill>
                <a:srgbClr val="FF0000"/>
              </a:solidFill>
              <a:latin typeface="Aharoni" pitchFamily="2" charset="-79"/>
              <a:cs typeface="Aharoni" pitchFamily="2" charset="-79"/>
            </a:endParaRPr>
          </a:p>
          <a:p>
            <a:pPr lvl="0"/>
            <a:r>
              <a:rPr lang="en-US" sz="3200" b="1" dirty="0" smtClean="0">
                <a:solidFill>
                  <a:srgbClr val="FF0000"/>
                </a:solidFill>
                <a:latin typeface="Aharoni" pitchFamily="2" charset="-79"/>
                <a:cs typeface="Aharoni" pitchFamily="2" charset="-79"/>
              </a:rPr>
              <a:t>Right Price</a:t>
            </a:r>
            <a:endParaRPr lang="en-US" sz="3200" dirty="0" smtClean="0">
              <a:solidFill>
                <a:srgbClr val="FF0000"/>
              </a:solidFill>
              <a:latin typeface="Aharoni" pitchFamily="2" charset="-79"/>
              <a:cs typeface="Aharoni" pitchFamily="2" charset="-79"/>
            </a:endParaRPr>
          </a:p>
          <a:p>
            <a:pPr lvl="0"/>
            <a:r>
              <a:rPr lang="en-US" sz="3200" b="1" dirty="0" smtClean="0">
                <a:solidFill>
                  <a:srgbClr val="FF0000"/>
                </a:solidFill>
                <a:latin typeface="Aharoni" pitchFamily="2" charset="-79"/>
                <a:cs typeface="Aharoni" pitchFamily="2" charset="-79"/>
              </a:rPr>
              <a:t>Right Place                     Q</a:t>
            </a:r>
            <a:r>
              <a:rPr lang="en-US" sz="3200" b="1" baseline="30000" dirty="0" smtClean="0">
                <a:solidFill>
                  <a:srgbClr val="FF0000"/>
                </a:solidFill>
                <a:latin typeface="Aharoni" pitchFamily="2" charset="-79"/>
                <a:cs typeface="Aharoni" pitchFamily="2" charset="-79"/>
              </a:rPr>
              <a:t>2 </a:t>
            </a:r>
            <a:r>
              <a:rPr lang="en-US" sz="3200" b="1" dirty="0" smtClean="0">
                <a:solidFill>
                  <a:srgbClr val="FF0000"/>
                </a:solidFill>
                <a:latin typeface="Aharoni" pitchFamily="2" charset="-79"/>
                <a:cs typeface="Aharoni" pitchFamily="2" charset="-79"/>
              </a:rPr>
              <a:t> P</a:t>
            </a:r>
            <a:r>
              <a:rPr lang="en-US" sz="3200" b="1" baseline="30000" dirty="0" smtClean="0">
                <a:solidFill>
                  <a:srgbClr val="FF0000"/>
                </a:solidFill>
                <a:latin typeface="Aharoni" pitchFamily="2" charset="-79"/>
                <a:cs typeface="Aharoni" pitchFamily="2" charset="-79"/>
              </a:rPr>
              <a:t>2  </a:t>
            </a:r>
            <a:r>
              <a:rPr lang="en-US" sz="3200" b="1" dirty="0" smtClean="0">
                <a:solidFill>
                  <a:srgbClr val="FF0000"/>
                </a:solidFill>
                <a:latin typeface="Aharoni" pitchFamily="2" charset="-79"/>
                <a:cs typeface="Aharoni" pitchFamily="2" charset="-79"/>
              </a:rPr>
              <a:t>T</a:t>
            </a:r>
            <a:r>
              <a:rPr lang="en-US" sz="3200" b="1" baseline="30000" dirty="0" smtClean="0">
                <a:solidFill>
                  <a:srgbClr val="FF0000"/>
                </a:solidFill>
                <a:latin typeface="Aharoni" pitchFamily="2" charset="-79"/>
                <a:cs typeface="Aharoni" pitchFamily="2" charset="-79"/>
              </a:rPr>
              <a:t>2 </a:t>
            </a:r>
            <a:r>
              <a:rPr lang="en-US" sz="3200" b="1" dirty="0" smtClean="0">
                <a:solidFill>
                  <a:srgbClr val="FF0000"/>
                </a:solidFill>
                <a:latin typeface="Aharoni" pitchFamily="2" charset="-79"/>
                <a:cs typeface="Aharoni" pitchFamily="2" charset="-79"/>
              </a:rPr>
              <a:t> S</a:t>
            </a:r>
            <a:endParaRPr lang="en-US" sz="3200" dirty="0" smtClean="0">
              <a:solidFill>
                <a:srgbClr val="FF0000"/>
              </a:solidFill>
              <a:latin typeface="Aharoni" pitchFamily="2" charset="-79"/>
              <a:cs typeface="Aharoni" pitchFamily="2" charset="-79"/>
            </a:endParaRPr>
          </a:p>
          <a:p>
            <a:pPr lvl="0"/>
            <a:r>
              <a:rPr lang="en-US" sz="3200" b="1" dirty="0" smtClean="0">
                <a:solidFill>
                  <a:srgbClr val="FF0000"/>
                </a:solidFill>
                <a:latin typeface="Aharoni" pitchFamily="2" charset="-79"/>
                <a:cs typeface="Aharoni" pitchFamily="2" charset="-79"/>
              </a:rPr>
              <a:t>Right Time </a:t>
            </a:r>
            <a:endParaRPr lang="en-US" sz="3200" dirty="0" smtClean="0">
              <a:solidFill>
                <a:srgbClr val="FF0000"/>
              </a:solidFill>
              <a:latin typeface="Aharoni" pitchFamily="2" charset="-79"/>
              <a:cs typeface="Aharoni" pitchFamily="2" charset="-79"/>
            </a:endParaRPr>
          </a:p>
          <a:p>
            <a:pPr lvl="0"/>
            <a:r>
              <a:rPr lang="en-US" sz="3200" b="1" dirty="0" smtClean="0">
                <a:solidFill>
                  <a:srgbClr val="FF0000"/>
                </a:solidFill>
                <a:latin typeface="Aharoni" pitchFamily="2" charset="-79"/>
                <a:cs typeface="Aharoni" pitchFamily="2" charset="-79"/>
              </a:rPr>
              <a:t>Right Transport</a:t>
            </a:r>
            <a:endParaRPr lang="en-US" sz="3200" dirty="0" smtClean="0">
              <a:solidFill>
                <a:srgbClr val="FF0000"/>
              </a:solidFill>
              <a:latin typeface="Aharoni" pitchFamily="2" charset="-79"/>
              <a:cs typeface="Aharoni" pitchFamily="2" charset="-79"/>
            </a:endParaRPr>
          </a:p>
          <a:p>
            <a:r>
              <a:rPr lang="en-US" sz="3200" b="1" dirty="0" smtClean="0">
                <a:solidFill>
                  <a:srgbClr val="FF0000"/>
                </a:solidFill>
                <a:latin typeface="Aharoni" pitchFamily="2" charset="-79"/>
                <a:cs typeface="Aharoni" pitchFamily="2" charset="-79"/>
              </a:rPr>
              <a:t>Right Source </a:t>
            </a:r>
            <a:endParaRPr lang="en-US" sz="3200" dirty="0">
              <a:solidFill>
                <a:srgbClr val="FF0000"/>
              </a:solidFill>
              <a:latin typeface="Aharoni" pitchFamily="2" charset="-79"/>
              <a:cs typeface="Aharoni" pitchFamily="2" charset="-79"/>
            </a:endParaRPr>
          </a:p>
        </p:txBody>
      </p:sp>
      <p:sp>
        <p:nvSpPr>
          <p:cNvPr id="13" name="Right Brace 12"/>
          <p:cNvSpPr/>
          <p:nvPr/>
        </p:nvSpPr>
        <p:spPr>
          <a:xfrm>
            <a:off x="4038600" y="2133600"/>
            <a:ext cx="1143000" cy="3048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amond(in)">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914400" y="457200"/>
            <a:ext cx="8229600" cy="3539430"/>
          </a:xfrm>
          <a:prstGeom prst="rect">
            <a:avLst/>
          </a:prstGeom>
          <a:noFill/>
        </p:spPr>
        <p:txBody>
          <a:bodyPr wrap="square" rtlCol="0">
            <a:spAutoFit/>
          </a:bodyPr>
          <a:lstStyle/>
          <a:p>
            <a:pPr marL="514350" lvl="2" indent="-514350">
              <a:buAutoNum type="arabicPeriod"/>
            </a:pPr>
            <a:r>
              <a:rPr lang="en-US" sz="2800" b="1" dirty="0" smtClean="0">
                <a:solidFill>
                  <a:srgbClr val="FFFF00"/>
                </a:solidFill>
                <a:latin typeface="+mj-lt"/>
                <a:cs typeface="Aharoni" pitchFamily="2" charset="-79"/>
              </a:rPr>
              <a:t>Right quality</a:t>
            </a:r>
            <a:r>
              <a:rPr lang="en-US" sz="2800" dirty="0" smtClean="0">
                <a:solidFill>
                  <a:srgbClr val="FFFF00"/>
                </a:solidFill>
                <a:latin typeface="Aharoni" pitchFamily="2" charset="-79"/>
                <a:cs typeface="Aharoni" pitchFamily="2" charset="-79"/>
              </a:rPr>
              <a:t>:-</a:t>
            </a:r>
          </a:p>
          <a:p>
            <a:pPr marL="514350" lvl="2" indent="-514350">
              <a:buFont typeface="Wingdings" pitchFamily="2" charset="2"/>
              <a:buChar char="Ø"/>
            </a:pPr>
            <a:r>
              <a:rPr lang="en-US" sz="2800" dirty="0" smtClean="0">
                <a:solidFill>
                  <a:schemeClr val="bg1"/>
                </a:solidFill>
                <a:latin typeface="Aharoni" pitchFamily="2" charset="-79"/>
                <a:cs typeface="Aharoni" pitchFamily="2" charset="-79"/>
              </a:rPr>
              <a:t>Procurement of stocks of proper quality and defect free</a:t>
            </a:r>
          </a:p>
          <a:p>
            <a:pPr marL="514350" lvl="2" indent="-514350">
              <a:buFont typeface="Wingdings" pitchFamily="2" charset="2"/>
              <a:buChar char="Ø"/>
            </a:pPr>
            <a:r>
              <a:rPr lang="en-US" sz="2800" dirty="0" smtClean="0">
                <a:solidFill>
                  <a:schemeClr val="bg1"/>
                </a:solidFill>
                <a:latin typeface="Aharoni" pitchFamily="2" charset="-79"/>
                <a:cs typeface="Aharoni" pitchFamily="2" charset="-79"/>
              </a:rPr>
              <a:t>It should not be inferior quality</a:t>
            </a:r>
          </a:p>
          <a:p>
            <a:pPr marL="514350" lvl="2" indent="-514350">
              <a:buFont typeface="Wingdings" pitchFamily="2" charset="2"/>
              <a:buChar char="Ø"/>
            </a:pPr>
            <a:r>
              <a:rPr lang="en-US" sz="2800" dirty="0" smtClean="0">
                <a:solidFill>
                  <a:schemeClr val="bg1"/>
                </a:solidFill>
                <a:latin typeface="Aharoni" pitchFamily="2" charset="-79"/>
                <a:cs typeface="Aharoni" pitchFamily="2" charset="-79"/>
              </a:rPr>
              <a:t>It should not be best quality</a:t>
            </a:r>
          </a:p>
          <a:p>
            <a:pPr marL="514350" lvl="2" indent="-514350"/>
            <a:endParaRPr lang="en-US" sz="2800" dirty="0" smtClean="0">
              <a:latin typeface="Aharoni" pitchFamily="2" charset="-79"/>
              <a:cs typeface="Aharoni" pitchFamily="2" charset="-79"/>
            </a:endParaRPr>
          </a:p>
          <a:p>
            <a:pPr marL="514350" lvl="2" indent="-514350">
              <a:buAutoNum type="arabicPeriod"/>
            </a:pPr>
            <a:endParaRPr lang="en-US" sz="2800" dirty="0" smtClean="0">
              <a:latin typeface="Aharoni" pitchFamily="2" charset="-79"/>
              <a:cs typeface="Aharoni" pitchFamily="2" charset="-79"/>
            </a:endParaRPr>
          </a:p>
          <a:p>
            <a:pPr marL="514350" lvl="2" indent="-514350"/>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609600"/>
            <a:ext cx="6858000" cy="3539430"/>
          </a:xfrm>
          <a:prstGeom prst="rect">
            <a:avLst/>
          </a:prstGeom>
          <a:noFill/>
        </p:spPr>
        <p:txBody>
          <a:bodyPr wrap="square" rtlCol="0">
            <a:spAutoFit/>
          </a:bodyPr>
          <a:lstStyle/>
          <a:p>
            <a:pPr marL="0" lvl="2"/>
            <a:r>
              <a:rPr lang="en-US" sz="2800" b="1" dirty="0" smtClean="0">
                <a:solidFill>
                  <a:srgbClr val="FFFF00"/>
                </a:solidFill>
                <a:latin typeface="+mj-lt"/>
                <a:cs typeface="Aharoni" pitchFamily="2" charset="-79"/>
              </a:rPr>
              <a:t>2</a:t>
            </a:r>
            <a:r>
              <a:rPr lang="en-US" sz="2800" dirty="0" smtClean="0">
                <a:solidFill>
                  <a:srgbClr val="FFFF00"/>
                </a:solidFill>
                <a:latin typeface="Aharoni" pitchFamily="2" charset="-79"/>
                <a:cs typeface="Aharoni" pitchFamily="2" charset="-79"/>
              </a:rPr>
              <a:t>. Right quantity :</a:t>
            </a:r>
            <a:r>
              <a:rPr lang="en-US" sz="2800" dirty="0" smtClean="0">
                <a:latin typeface="Aharoni" pitchFamily="2" charset="-79"/>
                <a:cs typeface="Aharoni" pitchFamily="2" charset="-79"/>
              </a:rPr>
              <a:t>-</a:t>
            </a:r>
          </a:p>
          <a:p>
            <a:pPr>
              <a:buFont typeface="Wingdings" pitchFamily="2" charset="2"/>
              <a:buChar char="Ø"/>
            </a:pPr>
            <a:r>
              <a:rPr lang="en-US" sz="2800" dirty="0" smtClean="0">
                <a:solidFill>
                  <a:schemeClr val="bg1"/>
                </a:solidFill>
                <a:latin typeface="Aharoni" pitchFamily="2" charset="-79"/>
                <a:cs typeface="Aharoni" pitchFamily="2" charset="-79"/>
              </a:rPr>
              <a:t> Procurement of stocks of proper quantity and needed volume</a:t>
            </a:r>
          </a:p>
          <a:p>
            <a:pPr>
              <a:buFont typeface="Wingdings" pitchFamily="2" charset="2"/>
              <a:buChar char="Ø"/>
            </a:pPr>
            <a:r>
              <a:rPr lang="en-US" sz="2800" dirty="0" smtClean="0">
                <a:solidFill>
                  <a:schemeClr val="bg1"/>
                </a:solidFill>
                <a:latin typeface="Aharoni" pitchFamily="2" charset="-79"/>
                <a:cs typeface="Aharoni" pitchFamily="2" charset="-79"/>
              </a:rPr>
              <a:t> It should not be </a:t>
            </a:r>
            <a:r>
              <a:rPr lang="en-US" sz="2800" dirty="0" err="1" smtClean="0">
                <a:solidFill>
                  <a:schemeClr val="bg1"/>
                </a:solidFill>
                <a:latin typeface="Aharoni" pitchFamily="2" charset="-79"/>
                <a:cs typeface="Aharoni" pitchFamily="2" charset="-79"/>
              </a:rPr>
              <a:t>understocking</a:t>
            </a:r>
            <a:endParaRPr lang="en-US" sz="2800" dirty="0" smtClean="0">
              <a:solidFill>
                <a:schemeClr val="bg1"/>
              </a:solidFill>
              <a:latin typeface="Aharoni" pitchFamily="2" charset="-79"/>
              <a:cs typeface="Aharoni" pitchFamily="2" charset="-79"/>
            </a:endParaRPr>
          </a:p>
          <a:p>
            <a:pPr>
              <a:buFont typeface="Wingdings" pitchFamily="2" charset="2"/>
              <a:buChar char="Ø"/>
            </a:pPr>
            <a:r>
              <a:rPr lang="en-US" sz="2800" dirty="0" smtClean="0">
                <a:solidFill>
                  <a:schemeClr val="bg1"/>
                </a:solidFill>
                <a:latin typeface="Aharoni" pitchFamily="2" charset="-79"/>
                <a:cs typeface="Aharoni" pitchFamily="2" charset="-79"/>
              </a:rPr>
              <a:t>It should not be overstocking</a:t>
            </a:r>
          </a:p>
          <a:p>
            <a:pPr>
              <a:buFont typeface="Wingdings" pitchFamily="2" charset="2"/>
              <a:buChar char="Ø"/>
            </a:pPr>
            <a:r>
              <a:rPr lang="en-US" sz="2800" dirty="0" smtClean="0">
                <a:solidFill>
                  <a:schemeClr val="bg1"/>
                </a:solidFill>
                <a:latin typeface="Aharoni" pitchFamily="2" charset="-79"/>
                <a:cs typeface="Aharoni" pitchFamily="2" charset="-79"/>
              </a:rPr>
              <a:t>It should be optimum stocking as per requirements </a:t>
            </a:r>
            <a:br>
              <a:rPr lang="en-US" sz="2800" dirty="0" smtClean="0">
                <a:solidFill>
                  <a:schemeClr val="bg1"/>
                </a:solidFill>
                <a:latin typeface="Aharoni" pitchFamily="2" charset="-79"/>
                <a:cs typeface="Aharoni" pitchFamily="2" charset="-79"/>
              </a:rPr>
            </a:br>
            <a:r>
              <a:rPr lang="en-US" sz="2800" dirty="0" smtClean="0">
                <a:solidFill>
                  <a:schemeClr val="bg1"/>
                </a:solidFill>
                <a:latin typeface="Aharoni" pitchFamily="2" charset="-79"/>
                <a:cs typeface="Aharoni" pitchFamily="2" charset="-79"/>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143000" y="533400"/>
            <a:ext cx="7086600" cy="3477875"/>
          </a:xfrm>
          <a:prstGeom prst="rect">
            <a:avLst/>
          </a:prstGeom>
          <a:noFill/>
        </p:spPr>
        <p:txBody>
          <a:bodyPr wrap="square" rtlCol="0">
            <a:spAutoFit/>
          </a:bodyPr>
          <a:lstStyle/>
          <a:p>
            <a:pPr marL="0" lvl="2"/>
            <a:r>
              <a:rPr lang="en-US" sz="2800" b="1" dirty="0" smtClean="0">
                <a:solidFill>
                  <a:srgbClr val="FFFF00"/>
                </a:solidFill>
                <a:latin typeface="+mj-lt"/>
                <a:cs typeface="Aharoni" pitchFamily="2" charset="-79"/>
              </a:rPr>
              <a:t>3</a:t>
            </a:r>
            <a:r>
              <a:rPr lang="en-US" sz="2800" dirty="0" smtClean="0">
                <a:solidFill>
                  <a:srgbClr val="FFFF00"/>
                </a:solidFill>
                <a:latin typeface="Aharoni" pitchFamily="2" charset="-79"/>
                <a:cs typeface="Aharoni" pitchFamily="2" charset="-79"/>
              </a:rPr>
              <a:t> Right Price:-</a:t>
            </a:r>
          </a:p>
          <a:p>
            <a:pPr marL="0" lvl="2">
              <a:buFont typeface="Wingdings" pitchFamily="2" charset="2"/>
              <a:buChar char="Ø"/>
            </a:pPr>
            <a:r>
              <a:rPr lang="en-US" sz="2400" dirty="0" smtClean="0">
                <a:solidFill>
                  <a:schemeClr val="bg1"/>
                </a:solidFill>
                <a:latin typeface="Aharoni" pitchFamily="2" charset="-79"/>
                <a:cs typeface="Aharoni" pitchFamily="2" charset="-79"/>
              </a:rPr>
              <a:t>Procurement of stocks at the best price with bargaining. </a:t>
            </a:r>
          </a:p>
          <a:p>
            <a:pPr marL="0" lvl="2">
              <a:buFont typeface="Wingdings" pitchFamily="2" charset="2"/>
              <a:buChar char="Ø"/>
            </a:pPr>
            <a:endParaRPr lang="en-US" sz="2400" dirty="0" smtClean="0">
              <a:solidFill>
                <a:schemeClr val="bg1"/>
              </a:solidFill>
              <a:latin typeface="Aharoni" pitchFamily="2" charset="-79"/>
              <a:cs typeface="Aharoni" pitchFamily="2" charset="-79"/>
            </a:endParaRPr>
          </a:p>
          <a:p>
            <a:pPr marL="0" lvl="2">
              <a:buFont typeface="Wingdings" pitchFamily="2" charset="2"/>
              <a:buChar char="Ø"/>
            </a:pPr>
            <a:r>
              <a:rPr lang="en-US" sz="2400" dirty="0" smtClean="0">
                <a:solidFill>
                  <a:schemeClr val="bg1"/>
                </a:solidFill>
                <a:latin typeface="Aharoni" pitchFamily="2" charset="-79"/>
                <a:cs typeface="Aharoni" pitchFamily="2" charset="-79"/>
              </a:rPr>
              <a:t>Right Time: Procurement of stocks well in time.</a:t>
            </a:r>
          </a:p>
          <a:p>
            <a:pPr marL="0" lvl="2">
              <a:buFont typeface="Wingdings" pitchFamily="2" charset="2"/>
              <a:buChar char="Ø"/>
            </a:pPr>
            <a:endParaRPr lang="en-US" sz="2400" dirty="0" smtClean="0">
              <a:solidFill>
                <a:schemeClr val="bg1"/>
              </a:solidFill>
              <a:latin typeface="Aharoni" pitchFamily="2" charset="-79"/>
              <a:cs typeface="Aharoni" pitchFamily="2" charset="-79"/>
            </a:endParaRPr>
          </a:p>
          <a:p>
            <a:pPr marL="0" lvl="2">
              <a:buFont typeface="Wingdings" pitchFamily="2" charset="2"/>
              <a:buChar char="Ø"/>
            </a:pPr>
            <a:r>
              <a:rPr lang="en-US" sz="2400" dirty="0" smtClean="0">
                <a:solidFill>
                  <a:schemeClr val="bg1"/>
                </a:solidFill>
                <a:latin typeface="Aharoni" pitchFamily="2" charset="-79"/>
                <a:cs typeface="Aharoni" pitchFamily="2" charset="-79"/>
              </a:rPr>
              <a:t>Always prefer low price so that provide  products at reasonable price to the customers and earn profit also.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3539430"/>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4</a:t>
            </a:r>
            <a:r>
              <a:rPr lang="en-US" sz="2800" dirty="0" smtClean="0">
                <a:solidFill>
                  <a:srgbClr val="FFFF00"/>
                </a:solidFill>
                <a:latin typeface="Aharoni" pitchFamily="2" charset="-79"/>
                <a:cs typeface="Aharoni" pitchFamily="2" charset="-79"/>
              </a:rPr>
              <a:t>. Right Place :-</a:t>
            </a:r>
          </a:p>
          <a:p>
            <a:pPr marL="0" lvl="2">
              <a:buFont typeface="Wingdings" pitchFamily="2" charset="2"/>
              <a:buChar char="Ø"/>
            </a:pPr>
            <a:r>
              <a:rPr lang="en-US" sz="2800" dirty="0" smtClean="0">
                <a:solidFill>
                  <a:schemeClr val="bg1"/>
                </a:solidFill>
                <a:latin typeface="Aharoni" pitchFamily="2" charset="-79"/>
                <a:cs typeface="Aharoni" pitchFamily="2" charset="-79"/>
              </a:rPr>
              <a:t>Procurement at the required place so that there is no delay in the production schedule for want of materials.</a:t>
            </a:r>
          </a:p>
          <a:p>
            <a:pPr marL="0" lvl="2">
              <a:buFont typeface="Wingdings" pitchFamily="2" charset="2"/>
              <a:buChar char="Ø"/>
            </a:pPr>
            <a:r>
              <a:rPr lang="en-US" sz="2800" dirty="0" smtClean="0">
                <a:solidFill>
                  <a:schemeClr val="bg1"/>
                </a:solidFill>
                <a:latin typeface="Aharoni" pitchFamily="2" charset="-79"/>
                <a:cs typeface="Aharoni" pitchFamily="2" charset="-79"/>
              </a:rPr>
              <a:t>Right place also save the money and time to reach raw materials at factory for the production.</a:t>
            </a:r>
          </a:p>
          <a:p>
            <a:pPr>
              <a:buFont typeface="Wingdings" pitchFamily="2" charset="2"/>
              <a:buChar char="Ø"/>
            </a:pP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3539430"/>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5</a:t>
            </a:r>
            <a:r>
              <a:rPr lang="en-US" sz="2800" dirty="0" smtClean="0">
                <a:solidFill>
                  <a:srgbClr val="FFFF00"/>
                </a:solidFill>
                <a:latin typeface="Aharoni" pitchFamily="2" charset="-79"/>
                <a:cs typeface="Aharoni" pitchFamily="2" charset="-79"/>
              </a:rPr>
              <a:t>. Right Time  :-</a:t>
            </a:r>
          </a:p>
          <a:p>
            <a:pPr marL="0" lvl="2">
              <a:buFont typeface="Wingdings" pitchFamily="2" charset="2"/>
              <a:buChar char="Ø"/>
            </a:pPr>
            <a:r>
              <a:rPr lang="en-US" sz="2800" dirty="0" smtClean="0">
                <a:solidFill>
                  <a:schemeClr val="bg1"/>
                </a:solidFill>
                <a:latin typeface="Aharoni" pitchFamily="2" charset="-79"/>
                <a:cs typeface="Aharoni" pitchFamily="2" charset="-79"/>
              </a:rPr>
              <a:t>Procurement of stocks well in time.</a:t>
            </a:r>
          </a:p>
          <a:p>
            <a:pPr marL="0" lvl="2">
              <a:buFont typeface="Wingdings" pitchFamily="2" charset="2"/>
              <a:buChar char="Ø"/>
            </a:pPr>
            <a:r>
              <a:rPr lang="en-US" sz="2800" dirty="0" smtClean="0">
                <a:solidFill>
                  <a:schemeClr val="bg1"/>
                </a:solidFill>
                <a:latin typeface="Aharoni" pitchFamily="2" charset="-79"/>
                <a:cs typeface="Aharoni" pitchFamily="2" charset="-79"/>
              </a:rPr>
              <a:t>Time indicates buying raw materials at correct time so that save money </a:t>
            </a:r>
          </a:p>
          <a:p>
            <a:pPr marL="0" lvl="2">
              <a:buFont typeface="Wingdings" pitchFamily="2" charset="2"/>
              <a:buChar char="Ø"/>
            </a:pPr>
            <a:r>
              <a:rPr lang="en-US" sz="2800" dirty="0" smtClean="0">
                <a:solidFill>
                  <a:schemeClr val="bg1"/>
                </a:solidFill>
                <a:latin typeface="Aharoni" pitchFamily="2" charset="-79"/>
                <a:cs typeface="Aharoni" pitchFamily="2" charset="-79"/>
              </a:rPr>
              <a:t>It is most suitable for the agricultural Industry.</a:t>
            </a:r>
          </a:p>
          <a:p>
            <a:pPr marL="0" lvl="2">
              <a:buFont typeface="Wingdings" pitchFamily="2" charset="2"/>
              <a:buChar char="Ø"/>
            </a:pPr>
            <a:endParaRPr lang="en-US" sz="2800" dirty="0" smtClean="0">
              <a:solidFill>
                <a:schemeClr val="bg1"/>
              </a:solidFill>
              <a:latin typeface="Aharoni" pitchFamily="2" charset="-79"/>
              <a:cs typeface="Aharoni" pitchFamily="2" charset="-79"/>
            </a:endParaRPr>
          </a:p>
          <a:p>
            <a:pPr marL="0" lvl="2">
              <a:buFont typeface="Wingdings" pitchFamily="2" charset="2"/>
              <a:buChar char="Ø"/>
            </a:pPr>
            <a:r>
              <a:rPr lang="en-US" sz="2800" dirty="0" smtClean="0">
                <a:solidFill>
                  <a:schemeClr val="bg1"/>
                </a:solidFill>
                <a:latin typeface="Aharoni" pitchFamily="2" charset="-79"/>
                <a:cs typeface="Aharoni" pitchFamily="2" charset="-79"/>
              </a:rPr>
              <a:t>For example:- </a:t>
            </a:r>
            <a:r>
              <a:rPr lang="en-US" sz="2800" dirty="0" err="1" smtClean="0">
                <a:solidFill>
                  <a:schemeClr val="bg1"/>
                </a:solidFill>
                <a:latin typeface="Aharoni" pitchFamily="2" charset="-79"/>
                <a:cs typeface="Aharoni" pitchFamily="2" charset="-79"/>
              </a:rPr>
              <a:t>Alphanso</a:t>
            </a:r>
            <a:r>
              <a:rPr lang="en-US" sz="2800" dirty="0" smtClean="0">
                <a:solidFill>
                  <a:schemeClr val="bg1"/>
                </a:solidFill>
                <a:latin typeface="Aharoni" pitchFamily="2" charset="-79"/>
                <a:cs typeface="Aharoni" pitchFamily="2" charset="-79"/>
              </a:rPr>
              <a:t> Mangoes </a:t>
            </a:r>
          </a:p>
          <a:p>
            <a:pPr>
              <a:buFont typeface="Wingdings" pitchFamily="2" charset="2"/>
              <a:buChar char="Ø"/>
            </a:pP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4832092"/>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6</a:t>
            </a:r>
            <a:r>
              <a:rPr lang="en-US" sz="2800" dirty="0" smtClean="0">
                <a:solidFill>
                  <a:srgbClr val="FFFF00"/>
                </a:solidFill>
                <a:latin typeface="Aharoni" pitchFamily="2" charset="-79"/>
                <a:cs typeface="Aharoni" pitchFamily="2" charset="-79"/>
              </a:rPr>
              <a:t>. Right Transport and Communication :-</a:t>
            </a:r>
          </a:p>
          <a:p>
            <a:pPr marL="0" lvl="2"/>
            <a:r>
              <a:rPr lang="en-US" sz="2800" dirty="0" smtClean="0">
                <a:solidFill>
                  <a:schemeClr val="bg1"/>
                </a:solidFill>
                <a:latin typeface="Aharoni" pitchFamily="2" charset="-79"/>
                <a:cs typeface="Aharoni" pitchFamily="2" charset="-79"/>
              </a:rPr>
              <a:t>All means of transport (road, rails, rivers, canals, air, sea) that people uses to do trade and all means of symbolic or verbal communication (newspaper, mail, telephone, television, etc.) uses to make contact and share information, right transport and communication is important for smooth flow of purchasing and supply of raw-material for continuous production</a:t>
            </a:r>
          </a:p>
          <a:p>
            <a:pPr>
              <a:buFont typeface="Wingdings" pitchFamily="2" charset="2"/>
              <a:buChar char="Ø"/>
            </a:pP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957</TotalTime>
  <Words>491</Words>
  <Application>Microsoft Office PowerPoint</Application>
  <PresentationFormat>On-screen Show (4:3)</PresentationFormat>
  <Paragraphs>84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92</cp:revision>
  <dcterms:created xsi:type="dcterms:W3CDTF">2020-06-02T07:05:21Z</dcterms:created>
  <dcterms:modified xsi:type="dcterms:W3CDTF">2021-09-22T10:10:29Z</dcterms:modified>
</cp:coreProperties>
</file>